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328" r:id="rId3"/>
    <p:sldId id="327" r:id="rId4"/>
    <p:sldId id="338" r:id="rId5"/>
    <p:sldId id="318" r:id="rId6"/>
    <p:sldId id="313" r:id="rId7"/>
    <p:sldId id="344" r:id="rId8"/>
    <p:sldId id="346" r:id="rId9"/>
    <p:sldId id="349" r:id="rId10"/>
    <p:sldId id="348" r:id="rId11"/>
    <p:sldId id="351" r:id="rId12"/>
    <p:sldId id="339" r:id="rId13"/>
    <p:sldId id="35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43"/>
    <p:restoredTop sz="95964"/>
  </p:normalViewPr>
  <p:slideViewPr>
    <p:cSldViewPr snapToGrid="0" snapToObjects="1">
      <p:cViewPr varScale="1">
        <p:scale>
          <a:sx n="105" d="100"/>
          <a:sy n="105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5CDD-8423-FB46-9063-1F8D8465A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006FD-A646-EC40-86EF-7127A53FD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EADE-3B9B-D246-8ECE-3258EC0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72B9F-7B5C-E047-B6C3-E980F7D5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7486-B356-464A-98A6-7888579E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175C-46DC-384F-89BB-7369D7B0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0C98E-62FC-7C43-A0B2-9C8C75F1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6509-CC82-3345-9E7A-2B234B7D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8285-D8E6-8046-8AD3-CA63FC41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2252-0B04-D642-BAF5-CAFC7F89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5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4D6FD-36FF-C44E-9E58-0B7B2275A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D96E1-AF1D-7747-9D6F-5D06892A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FA86-96A0-C54F-A0B5-D81A9DA1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46DA-7268-9547-94C4-F76F8BCB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71E9-E91A-B743-B822-DD6AB168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6F9-2DF2-344F-8091-EFD2D9A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10FB-ED4A-A44B-B9A3-EACD1873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EA41-98E5-DE4D-9313-2C4FA6C4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FD8F0-9689-1649-86A5-D7FEF307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5271-2E03-D045-8D8C-482D2A48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D20D-FE84-294E-BD12-9F2CC0D2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4342E-5FC1-654C-BC0C-C14D25A1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538C-A417-DD4A-8EB2-2E71772E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1D7EF-3B87-AD40-BDBB-E8A08B75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15C84-7097-EA41-8764-D53C661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1A83-5537-844B-93BF-288C60E6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1E2-22F6-8E44-920A-6D302F74F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767D-0DCD-9F4F-AF7F-84A800636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DD4D-FA62-4A47-8E63-AA6BED1F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23573-7CEE-F44C-BE2C-B755FFB1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D1ED0-AD3A-9D43-AFF2-5C1350A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DDAA-BFA1-B34F-849B-19C9C588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32EE-F990-724B-90A2-F0636F96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142FB-3A4C-2347-BCB7-F752E3864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71DC7-A211-1A44-9A58-83D1ED1AA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2A2C2-CB64-A543-B6DC-D673D27D9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4ECE2-4832-1F49-BAA5-E0274DD5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E2546-6EEF-9847-A0F7-9B4B5198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8FAEA-65E8-2643-924E-5AC42B1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0F98-15A0-DC4B-AD82-4834AFEC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91628-54A8-BA47-B101-8FEFEAD3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0094E-0D19-ED40-BAFB-6504997A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923CC-AE73-CF45-AEDD-48D013E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5D33-CF4C-ED41-9121-2243C45F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FB66E-DA11-454A-A823-854C9FA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A025A-872C-0F45-819C-40FCD82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E9BA-5586-634A-ACD3-278F047D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B49F-92B0-5343-97E6-EF1BA746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7ED8-E163-FB48-9F29-395E47B66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5E710-AE99-4C42-AC8F-7F50AE39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4638E-2661-754A-88CD-8B0B25F7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A1632-B8F2-F446-B9F0-6E0BD955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F563-C4BB-714D-803E-CBC797AB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AEC68-3766-B341-931D-6F5DEA7E9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946E1-BB3D-0F46-AFC7-17700FAD6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BB128-0B2E-0E4C-9AC9-9CBF6A25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8C8B9-6588-3647-98BE-177541FA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E1BAC-5BC9-E943-8416-D74A84D7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60582-3CA5-9542-8776-6059F078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1DDDE-9DCE-A641-9036-6EA0FFB8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588CB-D608-574A-BADA-B6A0A08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919C-F3E3-7543-A7A8-6F0F918CD698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60677-54C4-004D-8931-CEA95FE5D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F80C-4FA5-CD42-9336-8D7ABFDD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1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50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gif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121870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  <a:blipFill>
                <a:blip r:embed="rId2"/>
                <a:stretch>
                  <a:fillRect l="-1918" t="-1402" b="-4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8E0F608-29AE-D61A-1761-590ABF70E79D}"/>
              </a:ext>
            </a:extLst>
          </p:cNvPr>
          <p:cNvGrpSpPr/>
          <p:nvPr/>
        </p:nvGrpSpPr>
        <p:grpSpPr>
          <a:xfrm>
            <a:off x="6815029" y="1674721"/>
            <a:ext cx="3716504" cy="3214486"/>
            <a:chOff x="6144469" y="1697632"/>
            <a:chExt cx="3716504" cy="321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/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  <a:blipFill>
                  <a:blip r:embed="rId3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1938AE-2256-ECEF-0C03-8CFAAED47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5E93464-7C09-F65A-AC25-97D996BB61A1}"/>
                </a:ext>
              </a:extLst>
            </p:cNvPr>
            <p:cNvSpPr/>
            <p:nvPr/>
          </p:nvSpPr>
          <p:spPr>
            <a:xfrm>
              <a:off x="8852790" y="2993241"/>
              <a:ext cx="433753" cy="443051"/>
            </a:xfrm>
            <a:prstGeom prst="arc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2" descr="Image result for phase diagrams">
              <a:extLst>
                <a:ext uri="{FF2B5EF4-FFF2-40B4-BE49-F238E27FC236}">
                  <a16:creationId xmlns:a16="http://schemas.microsoft.com/office/drawing/2014/main" id="{9AB3B146-302C-8BA4-6AC1-D2C0C79BA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6353071" y="1697632"/>
              <a:ext cx="3507902" cy="273976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05403-AE54-406A-D575-50BCFCE92FAD}"/>
                </a:ext>
              </a:extLst>
            </p:cNvPr>
            <p:cNvGrpSpPr/>
            <p:nvPr/>
          </p:nvGrpSpPr>
          <p:grpSpPr>
            <a:xfrm>
              <a:off x="8478482" y="2351715"/>
              <a:ext cx="1180089" cy="1132877"/>
              <a:chOff x="8478482" y="2351715"/>
              <a:chExt cx="1180089" cy="113287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DE861C-65C2-56D0-206B-D590DEF04526}"/>
                  </a:ext>
                </a:extLst>
              </p:cNvPr>
              <p:cNvGrpSpPr/>
              <p:nvPr/>
            </p:nvGrpSpPr>
            <p:grpSpPr>
              <a:xfrm>
                <a:off x="8478482" y="2351715"/>
                <a:ext cx="1004206" cy="906593"/>
                <a:chOff x="7880589" y="2698136"/>
                <a:chExt cx="1004206" cy="9065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873DF6-C035-24E7-2686-37828330A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3672" y="2909732"/>
                  <a:ext cx="361123" cy="69499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5F1C5473-77B0-391F-8172-0F208B6F1F45}"/>
                  </a:ext>
                </a:extLst>
              </p:cNvPr>
              <p:cNvSpPr/>
              <p:nvPr/>
            </p:nvSpPr>
            <p:spPr>
              <a:xfrm>
                <a:off x="8584558" y="2788504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rgbClr val="00B05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39DE82-59EA-8E19-7A2B-288C008190D5}"/>
                </a:ext>
              </a:extLst>
            </p:cNvPr>
            <p:cNvGrpSpPr/>
            <p:nvPr/>
          </p:nvGrpSpPr>
          <p:grpSpPr>
            <a:xfrm>
              <a:off x="6852427" y="1697632"/>
              <a:ext cx="1281744" cy="1077289"/>
              <a:chOff x="6852427" y="1697632"/>
              <a:chExt cx="1281744" cy="10772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DB2519B-DE0F-26C7-959B-5F8F34190CBA}"/>
                  </a:ext>
                </a:extLst>
              </p:cNvPr>
              <p:cNvGrpSpPr/>
              <p:nvPr/>
            </p:nvGrpSpPr>
            <p:grpSpPr>
              <a:xfrm>
                <a:off x="6852427" y="1697632"/>
                <a:ext cx="977123" cy="865679"/>
                <a:chOff x="7996701" y="2698136"/>
                <a:chExt cx="977123" cy="8656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88C65E9-FAB6-5C38-AF39-DBD36274C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48795" y="2795014"/>
                  <a:ext cx="125029" cy="768801"/>
                </a:xfrm>
                <a:prstGeom prst="line">
                  <a:avLst/>
                </a:prstGeom>
                <a:ln w="635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5AAADBAA-F689-94FE-6761-65040EDFB6A0}"/>
                  </a:ext>
                </a:extLst>
              </p:cNvPr>
              <p:cNvSpPr/>
              <p:nvPr/>
            </p:nvSpPr>
            <p:spPr>
              <a:xfrm>
                <a:off x="7060158" y="2078833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BCCBD3-C36E-73D7-539C-39E96CFA3001}"/>
                </a:ext>
              </a:extLst>
            </p:cNvPr>
            <p:cNvGrpSpPr/>
            <p:nvPr/>
          </p:nvGrpSpPr>
          <p:grpSpPr>
            <a:xfrm>
              <a:off x="6144469" y="3520437"/>
              <a:ext cx="1105830" cy="1391681"/>
              <a:chOff x="6144469" y="3520437"/>
              <a:chExt cx="1105830" cy="139168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33BD60A-26EB-887E-1421-0D9A9E94EBDA}"/>
                  </a:ext>
                </a:extLst>
              </p:cNvPr>
              <p:cNvGrpSpPr/>
              <p:nvPr/>
            </p:nvGrpSpPr>
            <p:grpSpPr>
              <a:xfrm>
                <a:off x="6374803" y="3520437"/>
                <a:ext cx="875496" cy="890222"/>
                <a:chOff x="7976520" y="2367009"/>
                <a:chExt cx="875496" cy="8902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70EDC0A-77B0-16BF-40EB-724341903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0858" y="3033740"/>
                  <a:ext cx="569426" cy="223491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0D78E14-E907-4C59-3737-E547F07E9A13}"/>
                  </a:ext>
                </a:extLst>
              </p:cNvPr>
              <p:cNvSpPr/>
              <p:nvPr/>
            </p:nvSpPr>
            <p:spPr>
              <a:xfrm rot="2713949">
                <a:off x="5955506" y="4027068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703255-BD30-5245-FFE2-9D3C0BCFEC3E}"/>
              </a:ext>
            </a:extLst>
          </p:cNvPr>
          <p:cNvSpPr txBox="1"/>
          <p:nvPr/>
        </p:nvSpPr>
        <p:spPr>
          <a:xfrm>
            <a:off x="8500110" y="4608576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6233-58EC-43AD-CE56-5F990E210000}"/>
              </a:ext>
            </a:extLst>
          </p:cNvPr>
          <p:cNvSpPr txBox="1"/>
          <p:nvPr/>
        </p:nvSpPr>
        <p:spPr>
          <a:xfrm>
            <a:off x="6591085" y="2298221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8291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/>
              <p:nvPr/>
            </p:nvSpPr>
            <p:spPr>
              <a:xfrm>
                <a:off x="-8052" y="2662"/>
                <a:ext cx="1220005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by dimensional analysis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2" y="2662"/>
                <a:ext cx="12200052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354F6-9912-5AE6-FA40-121393D49F7B}"/>
              </a:ext>
            </a:extLst>
          </p:cNvPr>
          <p:cNvGrpSpPr/>
          <p:nvPr/>
        </p:nvGrpSpPr>
        <p:grpSpPr>
          <a:xfrm>
            <a:off x="466888" y="1846007"/>
            <a:ext cx="4366315" cy="2429499"/>
            <a:chOff x="552232" y="4162487"/>
            <a:chExt cx="4366315" cy="24294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C44C4D-C9AD-54BC-BE84-4FC14CE79370}"/>
                </a:ext>
              </a:extLst>
            </p:cNvPr>
            <p:cNvGrpSpPr/>
            <p:nvPr/>
          </p:nvGrpSpPr>
          <p:grpSpPr>
            <a:xfrm>
              <a:off x="720130" y="4700489"/>
              <a:ext cx="3128858" cy="1891497"/>
              <a:chOff x="6594134" y="3406843"/>
              <a:chExt cx="4086660" cy="285983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3AB8A3-9254-C52F-2CC3-C8B28D67F80C}"/>
                  </a:ext>
                </a:extLst>
              </p:cNvPr>
              <p:cNvGrpSpPr/>
              <p:nvPr/>
            </p:nvGrpSpPr>
            <p:grpSpPr>
              <a:xfrm>
                <a:off x="6594134" y="3406843"/>
                <a:ext cx="4086660" cy="2859837"/>
                <a:chOff x="6308476" y="3897886"/>
                <a:chExt cx="4086660" cy="285983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D864083-64A0-1E4E-12D3-AC80AF5FDFDF}"/>
                    </a:ext>
                  </a:extLst>
                </p:cNvPr>
                <p:cNvGrpSpPr/>
                <p:nvPr/>
              </p:nvGrpSpPr>
              <p:grpSpPr>
                <a:xfrm>
                  <a:off x="6668396" y="4643304"/>
                  <a:ext cx="2845474" cy="1732125"/>
                  <a:chOff x="6626831" y="4463192"/>
                  <a:chExt cx="2845474" cy="1732125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1E781D8-A88A-B77F-289D-C73FD1851DA9}"/>
                      </a:ext>
                    </a:extLst>
                  </p:cNvPr>
                  <p:cNvCxnSpPr/>
                  <p:nvPr/>
                </p:nvCxnSpPr>
                <p:spPr>
                  <a:xfrm>
                    <a:off x="6626831" y="4463192"/>
                    <a:ext cx="0" cy="173212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AEAC2AED-C4C8-0F3C-7336-18C38707B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832" y="6184945"/>
                    <a:ext cx="2845473" cy="1037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b="1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0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a14:m>
                      <a:r>
                        <a:rPr lang="en-US" sz="22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091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8A425A7-8AE9-66DB-2225-1DD1BC42F2AC}"/>
                    </a:ext>
                  </a:extLst>
                </p:cNvPr>
                <p:cNvSpPr/>
                <p:nvPr/>
              </p:nvSpPr>
              <p:spPr>
                <a:xfrm>
                  <a:off x="7038109" y="5985162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721D772-2BBE-C193-4B9C-1DFCFEFEDF15}"/>
                    </a:ext>
                  </a:extLst>
                </p:cNvPr>
                <p:cNvSpPr/>
                <p:nvPr/>
              </p:nvSpPr>
              <p:spPr>
                <a:xfrm>
                  <a:off x="6594762" y="6289967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2B1AB7-A4D6-EF35-7B5D-067CF77F22C6}"/>
                    </a:ext>
                  </a:extLst>
                </p:cNvPr>
                <p:cNvSpPr/>
                <p:nvPr/>
              </p:nvSpPr>
              <p:spPr>
                <a:xfrm>
                  <a:off x="7620002" y="5694214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0DDF029-27ED-C59B-59A1-4309EFB8AA00}"/>
                    </a:ext>
                  </a:extLst>
                </p:cNvPr>
                <p:cNvSpPr/>
                <p:nvPr/>
              </p:nvSpPr>
              <p:spPr>
                <a:xfrm>
                  <a:off x="8077202" y="5472540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A87DC3-64B6-78DE-3077-68BC82187802}"/>
                    </a:ext>
                  </a:extLst>
                </p:cNvPr>
                <p:cNvSpPr/>
                <p:nvPr/>
              </p:nvSpPr>
              <p:spPr>
                <a:xfrm>
                  <a:off x="8589820" y="5250866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D3A59D-52DD-2048-C75D-3CB3A162A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2110" y="4644900"/>
                <a:ext cx="2364192" cy="12667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/>
                <p:nvPr/>
              </p:nvSpPr>
              <p:spPr>
                <a:xfrm>
                  <a:off x="552232" y="4162487"/>
                  <a:ext cx="436631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Blagden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32" y="4162487"/>
                  <a:ext cx="436631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29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F6781C-BE73-0EF0-C87C-83B213F21268}"/>
                  </a:ext>
                </a:extLst>
              </p:cNvPr>
              <p:cNvSpPr txBox="1"/>
              <p:nvPr/>
            </p:nvSpPr>
            <p:spPr>
              <a:xfrm>
                <a:off x="4670322" y="1163423"/>
                <a:ext cx="7057114" cy="46563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Let’s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stuff, where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</m:oMath>
                </a14:m>
                <a:r>
                  <a:rPr lang="en-US" sz="2200" dirty="0"/>
                  <a:t> has 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/>
                  <a:t> (or an equivalent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/>
                  <a:t>), and “stuff” is some function of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mol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mol</m:t>
                            </m:r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mol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Then the combination that works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F6781C-BE73-0EF0-C87C-83B213F21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2" y="1163423"/>
                <a:ext cx="7057114" cy="4656339"/>
              </a:xfrm>
              <a:prstGeom prst="rect">
                <a:avLst/>
              </a:prstGeom>
              <a:blipFill>
                <a:blip r:embed="rId6"/>
                <a:stretch>
                  <a:fillRect l="-107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61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/>
              <p:nvPr/>
            </p:nvSpPr>
            <p:spPr>
              <a:xfrm>
                <a:off x="-8052" y="2662"/>
                <a:ext cx="1220005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by dimensional analysis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2" y="2662"/>
                <a:ext cx="12200052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354F6-9912-5AE6-FA40-121393D49F7B}"/>
              </a:ext>
            </a:extLst>
          </p:cNvPr>
          <p:cNvGrpSpPr/>
          <p:nvPr/>
        </p:nvGrpSpPr>
        <p:grpSpPr>
          <a:xfrm>
            <a:off x="466888" y="1846007"/>
            <a:ext cx="4366315" cy="2429499"/>
            <a:chOff x="552232" y="4162487"/>
            <a:chExt cx="4366315" cy="24294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C44C4D-C9AD-54BC-BE84-4FC14CE79370}"/>
                </a:ext>
              </a:extLst>
            </p:cNvPr>
            <p:cNvGrpSpPr/>
            <p:nvPr/>
          </p:nvGrpSpPr>
          <p:grpSpPr>
            <a:xfrm>
              <a:off x="720130" y="4700489"/>
              <a:ext cx="3128858" cy="1891497"/>
              <a:chOff x="6594134" y="3406843"/>
              <a:chExt cx="4086660" cy="285983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3AB8A3-9254-C52F-2CC3-C8B28D67F80C}"/>
                  </a:ext>
                </a:extLst>
              </p:cNvPr>
              <p:cNvGrpSpPr/>
              <p:nvPr/>
            </p:nvGrpSpPr>
            <p:grpSpPr>
              <a:xfrm>
                <a:off x="6594134" y="3406843"/>
                <a:ext cx="4086660" cy="2859837"/>
                <a:chOff x="6308476" y="3897886"/>
                <a:chExt cx="4086660" cy="285983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D864083-64A0-1E4E-12D3-AC80AF5FDFDF}"/>
                    </a:ext>
                  </a:extLst>
                </p:cNvPr>
                <p:cNvGrpSpPr/>
                <p:nvPr/>
              </p:nvGrpSpPr>
              <p:grpSpPr>
                <a:xfrm>
                  <a:off x="6668396" y="4643304"/>
                  <a:ext cx="2845474" cy="1732125"/>
                  <a:chOff x="6626831" y="4463192"/>
                  <a:chExt cx="2845474" cy="1732125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1E781D8-A88A-B77F-289D-C73FD1851DA9}"/>
                      </a:ext>
                    </a:extLst>
                  </p:cNvPr>
                  <p:cNvCxnSpPr/>
                  <p:nvPr/>
                </p:nvCxnSpPr>
                <p:spPr>
                  <a:xfrm>
                    <a:off x="6626831" y="4463192"/>
                    <a:ext cx="0" cy="173212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AEAC2AED-C4C8-0F3C-7336-18C38707B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832" y="6184945"/>
                    <a:ext cx="2845473" cy="1037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b="1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0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a14:m>
                      <a:r>
                        <a:rPr lang="en-US" sz="22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091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8A425A7-8AE9-66DB-2225-1DD1BC42F2AC}"/>
                    </a:ext>
                  </a:extLst>
                </p:cNvPr>
                <p:cNvSpPr/>
                <p:nvPr/>
              </p:nvSpPr>
              <p:spPr>
                <a:xfrm>
                  <a:off x="7038109" y="5985162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721D772-2BBE-C193-4B9C-1DFCFEFEDF15}"/>
                    </a:ext>
                  </a:extLst>
                </p:cNvPr>
                <p:cNvSpPr/>
                <p:nvPr/>
              </p:nvSpPr>
              <p:spPr>
                <a:xfrm>
                  <a:off x="6594762" y="6289967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2B1AB7-A4D6-EF35-7B5D-067CF77F22C6}"/>
                    </a:ext>
                  </a:extLst>
                </p:cNvPr>
                <p:cNvSpPr/>
                <p:nvPr/>
              </p:nvSpPr>
              <p:spPr>
                <a:xfrm>
                  <a:off x="7620002" y="5694214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0DDF029-27ED-C59B-59A1-4309EFB8AA00}"/>
                    </a:ext>
                  </a:extLst>
                </p:cNvPr>
                <p:cNvSpPr/>
                <p:nvPr/>
              </p:nvSpPr>
              <p:spPr>
                <a:xfrm>
                  <a:off x="8077202" y="5472540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A87DC3-64B6-78DE-3077-68BC82187802}"/>
                    </a:ext>
                  </a:extLst>
                </p:cNvPr>
                <p:cNvSpPr/>
                <p:nvPr/>
              </p:nvSpPr>
              <p:spPr>
                <a:xfrm>
                  <a:off x="8589820" y="5250866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D3A59D-52DD-2048-C75D-3CB3A162A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2110" y="4644900"/>
                <a:ext cx="2364192" cy="12667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/>
                <p:nvPr/>
              </p:nvSpPr>
              <p:spPr>
                <a:xfrm>
                  <a:off x="552232" y="4162487"/>
                  <a:ext cx="436631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Blagden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32" y="4162487"/>
                  <a:ext cx="436631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29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F6781C-BE73-0EF0-C87C-83B213F21268}"/>
                  </a:ext>
                </a:extLst>
              </p:cNvPr>
              <p:cNvSpPr txBox="1"/>
              <p:nvPr/>
            </p:nvSpPr>
            <p:spPr>
              <a:xfrm>
                <a:off x="4670322" y="1163423"/>
                <a:ext cx="7057114" cy="46563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Let’s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stuff, where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</m:oMath>
                </a14:m>
                <a:r>
                  <a:rPr lang="en-US" sz="2200" dirty="0"/>
                  <a:t> has 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/>
                  <a:t> (or an equivalent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/>
                  <a:t>), and “stuff” is some function of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mol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mol</m:t>
                            </m:r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mol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Then the combination that works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𝟖𝟔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F6781C-BE73-0EF0-C87C-83B213F21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2" y="1163423"/>
                <a:ext cx="7057114" cy="4656339"/>
              </a:xfrm>
              <a:prstGeom prst="rect">
                <a:avLst/>
              </a:prstGeom>
              <a:blipFill>
                <a:blip r:embed="rId6"/>
                <a:stretch>
                  <a:fillRect l="-107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31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034F14-F5CE-B085-6AC2-CE7E6003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92" y="1972746"/>
            <a:ext cx="3950207" cy="29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E6AC8-69A0-952C-F66C-EB6816E38394}"/>
              </a:ext>
            </a:extLst>
          </p:cNvPr>
          <p:cNvSpPr txBox="1"/>
          <p:nvPr/>
        </p:nvSpPr>
        <p:spPr>
          <a:xfrm>
            <a:off x="-6528" y="2663"/>
            <a:ext cx="121985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phase diagrams look different depending on how you plot them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9629D-F80D-FBE6-E5DE-FFF8A34FB75E}"/>
              </a:ext>
            </a:extLst>
          </p:cNvPr>
          <p:cNvSpPr txBox="1"/>
          <p:nvPr/>
        </p:nvSpPr>
        <p:spPr>
          <a:xfrm>
            <a:off x="8644127" y="862465"/>
            <a:ext cx="314553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Semilogy</a:t>
            </a:r>
            <a:endParaRPr lang="en-US" sz="2400" dirty="0"/>
          </a:p>
          <a:p>
            <a:pPr algn="ctr"/>
            <a:r>
              <a:rPr lang="en-US" sz="2400" dirty="0"/>
              <a:t>No limits on y-axis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0F1C05-6DAA-575B-E025-C45FA961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36" y="2051640"/>
            <a:ext cx="3845089" cy="288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C8AE3-1A9B-E040-E490-0909635D292C}"/>
              </a:ext>
            </a:extLst>
          </p:cNvPr>
          <p:cNvSpPr txBox="1"/>
          <p:nvPr/>
        </p:nvSpPr>
        <p:spPr>
          <a:xfrm>
            <a:off x="4078609" y="862465"/>
            <a:ext cx="372561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Semilogy</a:t>
            </a:r>
            <a:endParaRPr lang="en-US" sz="2400" dirty="0"/>
          </a:p>
          <a:p>
            <a:pPr algn="ctr"/>
            <a:r>
              <a:rPr lang="en-US" sz="2400" dirty="0"/>
              <a:t>y-axis limited to 300-2000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E226A2-C747-063E-0EC9-A789750C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2" y="2051638"/>
            <a:ext cx="3845090" cy="28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56E05-803F-6EC6-2236-933FAC32CC39}"/>
              </a:ext>
            </a:extLst>
          </p:cNvPr>
          <p:cNvSpPr txBox="1"/>
          <p:nvPr/>
        </p:nvSpPr>
        <p:spPr>
          <a:xfrm>
            <a:off x="173782" y="862465"/>
            <a:ext cx="372561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in x &amp; y</a:t>
            </a:r>
          </a:p>
          <a:p>
            <a:pPr algn="ctr"/>
            <a:r>
              <a:rPr lang="en-US" sz="2400" dirty="0"/>
              <a:t>y-axis limited to 300-2000</a:t>
            </a:r>
          </a:p>
        </p:txBody>
      </p:sp>
    </p:spTree>
    <p:extLst>
      <p:ext uri="{BB962C8B-B14F-4D97-AF65-F5344CB8AC3E}">
        <p14:creationId xmlns:p14="http://schemas.microsoft.com/office/powerpoint/2010/main" val="140248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9FBAAA-4269-CC70-47FB-B426FE065372}"/>
              </a:ext>
            </a:extLst>
          </p:cNvPr>
          <p:cNvSpPr txBox="1"/>
          <p:nvPr/>
        </p:nvSpPr>
        <p:spPr>
          <a:xfrm>
            <a:off x="-8052" y="2662"/>
            <a:ext cx="1217566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Wrapping up any remaining CGIs from this week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AB808-A27B-81F2-48CB-12FC0686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4" y="1262060"/>
            <a:ext cx="5216907" cy="4823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468CB-2E53-E9F7-8BFD-4CB54CB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8" y="542731"/>
            <a:ext cx="5674648" cy="25429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26FD25-B85D-2C4F-1D5B-9F59DD49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36" y="3273739"/>
            <a:ext cx="5689600" cy="341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266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8" y="2663"/>
            <a:ext cx="121985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How Clapeyron integrated to Thomson and Clausius-Clapeyron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e>
                    </m:nary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  <a:endParaRPr lang="en-US" sz="2400" b="1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𝐥𝐧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 for the </a:t>
                </a:r>
                <a:r>
                  <a:rPr lang="en-US" sz="2400" b="1" dirty="0"/>
                  <a:t>solid-liquid phase boundary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liquid-vapor phase boundary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𝑠𝑢𝑏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solid-vapor phase boundary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  <a:blipFill>
                <a:blip r:embed="rId2"/>
                <a:stretch>
                  <a:fillRect l="-4873" t="-9940" b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50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-9008"/>
                <a:ext cx="11772275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Recap: T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he </a:t>
                </a:r>
                <a:r>
                  <a:rPr lang="en-US" sz="2400" b="1" dirty="0"/>
                  <a:t>“Isobaric expansivity”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b="1" dirty="0"/>
                  <a:t>) and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“Isothermal compressibility”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008"/>
                <a:ext cx="11772275" cy="461665"/>
              </a:xfrm>
              <a:prstGeom prst="rect">
                <a:avLst/>
              </a:prstGeom>
              <a:blipFill>
                <a:blip r:embed="rId2"/>
                <a:stretch>
                  <a:fillRect l="-8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90769" y="2255280"/>
                <a:ext cx="3515600" cy="234743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69" y="2255280"/>
                <a:ext cx="3515600" cy="23474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7676D0-8D74-E8A5-FD2A-D27B9B7B5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1453741"/>
            <a:ext cx="7663571" cy="39505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A274D-4247-B9A2-AD81-FFB74E2EA454}"/>
              </a:ext>
            </a:extLst>
          </p:cNvPr>
          <p:cNvCxnSpPr/>
          <p:nvPr/>
        </p:nvCxnSpPr>
        <p:spPr>
          <a:xfrm>
            <a:off x="3108960" y="3828288"/>
            <a:ext cx="8046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6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2"/>
            <a:ext cx="121413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Raoult’s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/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mole fraction of solvent A in the solution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handy formula</a:t>
                </a:r>
                <a:r>
                  <a:rPr lang="en-US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𝒌𝒈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the solute’s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molality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blipFill>
                <a:blip r:embed="rId2"/>
                <a:stretch>
                  <a:fillRect l="-738" t="-2381"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3" y="717394"/>
            <a:ext cx="4928721" cy="4812665"/>
            <a:chOff x="523123" y="717394"/>
            <a:chExt cx="4928721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7030A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E45568-7AB6-C449-B369-077EE1392D10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5B9DA0-10B5-8F48-A590-1004AE64D09C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own Arrow 4">
            <a:extLst>
              <a:ext uri="{FF2B5EF4-FFF2-40B4-BE49-F238E27FC236}">
                <a16:creationId xmlns:a16="http://schemas.microsoft.com/office/drawing/2014/main" id="{EC480F24-E8C6-D86C-0692-A0B6B983BC35}"/>
              </a:ext>
            </a:extLst>
          </p:cNvPr>
          <p:cNvSpPr/>
          <p:nvPr/>
        </p:nvSpPr>
        <p:spPr>
          <a:xfrm>
            <a:off x="2684080" y="4101747"/>
            <a:ext cx="179091" cy="258086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7ED191-3E63-114E-38CE-015B2EB91524}"/>
              </a:ext>
            </a:extLst>
          </p:cNvPr>
          <p:cNvGrpSpPr/>
          <p:nvPr/>
        </p:nvGrpSpPr>
        <p:grpSpPr>
          <a:xfrm>
            <a:off x="6696253" y="559807"/>
            <a:ext cx="4148647" cy="4699000"/>
            <a:chOff x="6696253" y="559807"/>
            <a:chExt cx="4148647" cy="4699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9DEC46-A9EC-DBAD-4F30-5EA8576E12D7}"/>
                </a:ext>
              </a:extLst>
            </p:cNvPr>
            <p:cNvSpPr txBox="1"/>
            <p:nvPr/>
          </p:nvSpPr>
          <p:spPr>
            <a:xfrm>
              <a:off x="6772057" y="2777870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B5AA7B-20D8-90A8-B76D-6028778F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1480" y="3099370"/>
              <a:ext cx="0" cy="2724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F5590C-55C7-B770-17D0-AF1052B30A78}"/>
                </a:ext>
              </a:extLst>
            </p:cNvPr>
            <p:cNvSpPr txBox="1"/>
            <p:nvPr/>
          </p:nvSpPr>
          <p:spPr>
            <a:xfrm>
              <a:off x="10134383" y="3807238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D8781-6FE1-B36D-94A6-9ABD6B254560}"/>
                </a:ext>
              </a:extLst>
            </p:cNvPr>
            <p:cNvSpPr txBox="1"/>
            <p:nvPr/>
          </p:nvSpPr>
          <p:spPr>
            <a:xfrm>
              <a:off x="8914669" y="3276003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FBEBD-618B-8A08-E2E2-63E3F19E2504}"/>
                </a:ext>
              </a:extLst>
            </p:cNvPr>
            <p:cNvGrpSpPr/>
            <p:nvPr/>
          </p:nvGrpSpPr>
          <p:grpSpPr>
            <a:xfrm>
              <a:off x="7455775" y="3166456"/>
              <a:ext cx="2986654" cy="1906393"/>
              <a:chOff x="1302280" y="3131991"/>
              <a:chExt cx="2986654" cy="19063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9193D0-9BD7-41AF-D0E0-205B965DDFA7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E372DB-775E-E5E5-785F-2DA18528E0DC}"/>
                  </a:ext>
                </a:extLst>
              </p:cNvPr>
              <p:cNvSpPr txBox="1"/>
              <p:nvPr/>
            </p:nvSpPr>
            <p:spPr>
              <a:xfrm>
                <a:off x="1302280" y="3745143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6A12EE-49A4-97AB-417E-F869A5B329AC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161D0A-4B17-9482-ED4F-70DEF3486928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0B5D5E-95E8-C256-E510-B0BF865F2532}"/>
                </a:ext>
              </a:extLst>
            </p:cNvPr>
            <p:cNvGrpSpPr/>
            <p:nvPr/>
          </p:nvGrpSpPr>
          <p:grpSpPr>
            <a:xfrm>
              <a:off x="6696253" y="559807"/>
              <a:ext cx="4148647" cy="4699000"/>
              <a:chOff x="6696253" y="559807"/>
              <a:chExt cx="4148647" cy="4699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D9AB999-44E1-99BF-A68A-C85A16A773B3}"/>
                  </a:ext>
                </a:extLst>
              </p:cNvPr>
              <p:cNvGrpSpPr/>
              <p:nvPr/>
            </p:nvGrpSpPr>
            <p:grpSpPr>
              <a:xfrm>
                <a:off x="6696253" y="559807"/>
                <a:ext cx="4148647" cy="4699000"/>
                <a:chOff x="6696253" y="1183752"/>
                <a:chExt cx="4148647" cy="469900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424F6E2-9DC7-DCCA-C536-B16EFD471BCF}"/>
                    </a:ext>
                  </a:extLst>
                </p:cNvPr>
                <p:cNvGrpSpPr/>
                <p:nvPr/>
              </p:nvGrpSpPr>
              <p:grpSpPr>
                <a:xfrm>
                  <a:off x="6696253" y="1183752"/>
                  <a:ext cx="4148647" cy="4699000"/>
                  <a:chOff x="6696253" y="1193800"/>
                  <a:chExt cx="4148647" cy="469900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F6EFA47-DEBE-BEC0-C938-2E18B532EAA6}"/>
                      </a:ext>
                    </a:extLst>
                  </p:cNvPr>
                  <p:cNvGrpSpPr/>
                  <p:nvPr/>
                </p:nvGrpSpPr>
                <p:grpSpPr>
                  <a:xfrm>
                    <a:off x="6696253" y="1193800"/>
                    <a:ext cx="4148647" cy="4699000"/>
                    <a:chOff x="3009900" y="1244600"/>
                    <a:chExt cx="5740400" cy="4610100"/>
                  </a:xfrm>
                </p:grpSpPr>
                <p:sp>
                  <p:nvSpPr>
                    <p:cNvPr id="20" name="Frame 19">
                      <a:extLst>
                        <a:ext uri="{FF2B5EF4-FFF2-40B4-BE49-F238E27FC236}">
                          <a16:creationId xmlns:a16="http://schemas.microsoft.com/office/drawing/2014/main" id="{71FFBD3F-F406-7C63-6BDE-BEA1EA01D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1244600"/>
                      <a:ext cx="5740400" cy="4610100"/>
                    </a:xfrm>
                    <a:prstGeom prst="frame">
                      <a:avLst>
                        <a:gd name="adj1" fmla="val 1205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C92DFE9D-6F4E-1D02-0B0B-836D9B626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40200" y="3155950"/>
                      <a:ext cx="0" cy="7874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4995933-DAB7-8AD1-B753-8F779DCEDA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8627" y="2669232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6258B3FD-E0E4-6011-3D1E-08B9DE013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0501" y="3804506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1856BD6-4D34-DA27-039B-D8D3979E35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3855" y="3353079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B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D3E57CF8-C7D9-AB65-DF4F-B901EA020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86937" y="3080606"/>
                      <a:ext cx="0" cy="7239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78CB537-BE5B-B26A-6D6B-7C9111F4A298}"/>
                      </a:ext>
                    </a:extLst>
                  </p:cNvPr>
                  <p:cNvSpPr/>
                  <p:nvPr/>
                </p:nvSpPr>
                <p:spPr>
                  <a:xfrm>
                    <a:off x="6823857" y="1458187"/>
                    <a:ext cx="70724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A(</a:t>
                    </a:r>
                    <a:r>
                      <a:rPr lang="en-US" sz="2400" i="1" dirty="0"/>
                      <a:t>g</a:t>
                    </a:r>
                    <a:r>
                      <a:rPr lang="en-US" sz="2400" dirty="0"/>
                      <a:t>)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128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33DD95-2291-9400-16FF-E7048FCEEEF5}"/>
                  </a:ext>
                </a:extLst>
              </p:cNvPr>
              <p:cNvSpPr txBox="1"/>
              <p:nvPr/>
            </p:nvSpPr>
            <p:spPr>
              <a:xfrm>
                <a:off x="7259562" y="1381339"/>
                <a:ext cx="2430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New equilibrium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0CDBAE-8815-8908-B96D-2D609739F6B8}"/>
              </a:ext>
            </a:extLst>
          </p:cNvPr>
          <p:cNvSpPr txBox="1"/>
          <p:nvPr/>
        </p:nvSpPr>
        <p:spPr>
          <a:xfrm>
            <a:off x="8144434" y="3784111"/>
            <a:ext cx="1913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Solvent A with solute B</a:t>
            </a:r>
          </a:p>
        </p:txBody>
      </p: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-7992" y="2076"/>
            <a:ext cx="1219999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Boiling on Mt. Rainier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8CF01-924A-B541-8280-0485F61AEFC1}"/>
              </a:ext>
            </a:extLst>
          </p:cNvPr>
          <p:cNvSpPr txBox="1"/>
          <p:nvPr/>
        </p:nvSpPr>
        <p:spPr>
          <a:xfrm>
            <a:off x="7897339" y="4418866"/>
            <a:ext cx="394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Boiling happens at a lower temperature on Mt. Rainier because atmospheric pressure is lower there.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95660" y="487187"/>
            <a:ext cx="6708870" cy="4630748"/>
            <a:chOff x="3820340" y="935166"/>
            <a:chExt cx="6708870" cy="42238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BEFB79-1C0D-3E4A-AE41-E3F3CF208DD3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223801"/>
              <a:chOff x="4270169" y="240930"/>
              <a:chExt cx="3148181" cy="264035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4F845E6-0F97-7E4B-90C0-7192EE1008C9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640358"/>
                <a:chOff x="8122016" y="738525"/>
                <a:chExt cx="3611879" cy="297926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125C1BE-00EE-3142-903C-A8DFAC7A27C5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2979268"/>
                  <a:chOff x="223734" y="1499666"/>
                  <a:chExt cx="3074185" cy="2961123"/>
                </a:xfrm>
              </p:grpSpPr>
              <p:pic>
                <p:nvPicPr>
                  <p:cNvPr id="64" name="Picture 2" descr="Image result for phase diagrams">
                    <a:extLst>
                      <a:ext uri="{FF2B5EF4-FFF2-40B4-BE49-F238E27FC236}">
                        <a16:creationId xmlns:a16="http://schemas.microsoft.com/office/drawing/2014/main" id="{8F07B9DE-311E-714A-BF11-6544EABF38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89A7E48-05D9-A34F-894D-1AA4B40FD70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</p:grp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7C73C1BD-831B-9B40-A50E-84FC2DE5A2A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A53E11-778B-F943-B64C-0805AD05AF47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3820340" y="2839235"/>
              <a:ext cx="5944206" cy="364948"/>
              <a:chOff x="3761929" y="2851935"/>
              <a:chExt cx="5870309" cy="36494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5138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197762-08DF-774E-A8A9-C98E20483E7A}"/>
                  </a:ext>
                </a:extLst>
              </p:cNvPr>
              <p:cNvSpPr txBox="1"/>
              <p:nvPr/>
            </p:nvSpPr>
            <p:spPr>
              <a:xfrm>
                <a:off x="3761929" y="2851935"/>
                <a:ext cx="2487920" cy="36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Atmospheric pressure</a:t>
                </a:r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4928-CBD4-074D-BFE3-A16BE71A1446}"/>
              </a:ext>
            </a:extLst>
          </p:cNvPr>
          <p:cNvCxnSpPr>
            <a:cxnSpLocks/>
          </p:cNvCxnSpPr>
          <p:nvPr/>
        </p:nvCxnSpPr>
        <p:spPr>
          <a:xfrm flipV="1">
            <a:off x="5931483" y="3429000"/>
            <a:ext cx="0" cy="1643345"/>
          </a:xfrm>
          <a:prstGeom prst="line">
            <a:avLst/>
          </a:prstGeom>
          <a:ln w="63500">
            <a:solidFill>
              <a:srgbClr val="FF0000">
                <a:alpha val="4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32814B-0AFC-9645-9AFD-FE8278557938}"/>
              </a:ext>
            </a:extLst>
          </p:cNvPr>
          <p:cNvCxnSpPr>
            <a:cxnSpLocks/>
          </p:cNvCxnSpPr>
          <p:nvPr/>
        </p:nvCxnSpPr>
        <p:spPr>
          <a:xfrm>
            <a:off x="2729121" y="3429000"/>
            <a:ext cx="3218479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429983-8ECB-FC49-9352-2D6C32F03361}"/>
              </a:ext>
            </a:extLst>
          </p:cNvPr>
          <p:cNvSpPr txBox="1"/>
          <p:nvPr/>
        </p:nvSpPr>
        <p:spPr>
          <a:xfrm>
            <a:off x="828587" y="3206031"/>
            <a:ext cx="251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</a:rPr>
              <a:t>On Mt. Rainier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5FB1-DE85-1941-8D7B-81F3323E93C2}"/>
              </a:ext>
            </a:extLst>
          </p:cNvPr>
          <p:cNvSpPr/>
          <p:nvPr/>
        </p:nvSpPr>
        <p:spPr>
          <a:xfrm>
            <a:off x="7130361" y="4790106"/>
            <a:ext cx="498266" cy="721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</a:t>
            </a:r>
          </a:p>
        </p:txBody>
      </p:sp>
      <p:pic>
        <p:nvPicPr>
          <p:cNvPr id="1026" name="Picture 2" descr="Camping Food Safety Tips : TripHobo Travel Blog">
            <a:extLst>
              <a:ext uri="{FF2B5EF4-FFF2-40B4-BE49-F238E27FC236}">
                <a16:creationId xmlns:a16="http://schemas.microsoft.com/office/drawing/2014/main" id="{6193E7DA-BC21-C943-8E5B-49F4A728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24" y="869474"/>
            <a:ext cx="4033711" cy="30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4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3730" y="2076"/>
            <a:ext cx="121882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How </a:t>
            </a:r>
            <a:r>
              <a:rPr lang="en-US" sz="2400" b="1" dirty="0" err="1"/>
              <a:t>Raoult</a:t>
            </a:r>
            <a:r>
              <a:rPr lang="en-US" sz="2400" b="1" dirty="0"/>
              <a:t> explains why salty water boils at a higher temperature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823A2C-9067-CC4A-A8BA-03AA04C2061B}"/>
              </a:ext>
            </a:extLst>
          </p:cNvPr>
          <p:cNvCxnSpPr>
            <a:cxnSpLocks/>
          </p:cNvCxnSpPr>
          <p:nvPr/>
        </p:nvCxnSpPr>
        <p:spPr>
          <a:xfrm>
            <a:off x="6194096" y="5236709"/>
            <a:ext cx="35829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/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you add salt to boiling water, it’ll stop boiling (for a moment, anyway)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With the burner on, the </a:t>
                </a:r>
                <a:r>
                  <a:rPr lang="en-US" sz="2000" b="1" dirty="0"/>
                  <a:t>temperature will go up </a:t>
                </a:r>
                <a:r>
                  <a:rPr lang="en-US" sz="2000" dirty="0"/>
                  <a:t>until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000" dirty="0"/>
                  <a:t> reaches atmospheric pressure again.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blipFill>
                <a:blip r:embed="rId2"/>
                <a:stretch>
                  <a:fillRect l="-428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436855" y="487187"/>
            <a:ext cx="4567675" cy="5242177"/>
            <a:chOff x="5961535" y="935166"/>
            <a:chExt cx="4567675" cy="478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3010B7-A005-214E-8E39-20D152E081D5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781498"/>
              <a:chOff x="1376694" y="1157097"/>
              <a:chExt cx="4672414" cy="47010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2BEFB79-1C0D-3E4A-AE41-E3F3CF208DD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A4F845E6-0F97-7E4B-90C0-7192EE1008C9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6125C1BE-00EE-3142-903C-A8DFAC7A27C5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64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8F07B9DE-311E-714A-BF11-6544EABF38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889A7E48-05D9-A34F-894D-1AA4B40FD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E5AF975-7037-9A4B-BACB-4359625B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7C73C1BD-831B-9B40-A50E-84FC2DE5A2A1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3A53E11-778B-F943-B64C-0805AD05AF47}"/>
                    </a:ext>
                  </a:extLst>
                </p:cNvPr>
                <p:cNvCxnSpPr>
                  <a:cxnSpLocks/>
                  <a:stCxn id="63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0B9B29D-F3BE-904E-AA18-306809DB9066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6372550" y="3137495"/>
              <a:ext cx="3617832" cy="1957114"/>
              <a:chOff x="6282411" y="3150195"/>
              <a:chExt cx="3572856" cy="1957114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2411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C17D44A-2FBF-0B4E-91D7-544B2D01D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4015" y="3150195"/>
                <a:ext cx="11252" cy="1957114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44A4FC-EDFA-0442-9D10-4E6CC325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02" y="1725361"/>
            <a:ext cx="4551521" cy="2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176F2D-B36F-5B4F-8047-E5B85FF61262}"/>
              </a:ext>
            </a:extLst>
          </p:cNvPr>
          <p:cNvSpPr txBox="1"/>
          <p:nvPr/>
        </p:nvSpPr>
        <p:spPr>
          <a:xfrm>
            <a:off x="295660" y="2574706"/>
            <a:ext cx="2519239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Standard atmospheric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59A62-9005-364E-8C88-6B02680CA431}"/>
              </a:ext>
            </a:extLst>
          </p:cNvPr>
          <p:cNvSpPr txBox="1"/>
          <p:nvPr/>
        </p:nvSpPr>
        <p:spPr>
          <a:xfrm>
            <a:off x="8422589" y="2810161"/>
            <a:ext cx="2173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NaCl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/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/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9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26C3BD5-3566-7E42-8A7A-20CEF27BD32F}"/>
              </a:ext>
            </a:extLst>
          </p:cNvPr>
          <p:cNvGrpSpPr/>
          <p:nvPr/>
        </p:nvGrpSpPr>
        <p:grpSpPr>
          <a:xfrm>
            <a:off x="523123" y="717394"/>
            <a:ext cx="4928721" cy="4812665"/>
            <a:chOff x="523123" y="717394"/>
            <a:chExt cx="4928721" cy="48126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5139C9B-6C82-D94C-BA08-60C7290D8678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2DA82CD-7BB6-9D4E-B0BB-83C93B7EDDD5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060CFEB7-0152-294B-A6AF-1F8A68EB63E6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8F0689FF-CFA8-754D-B30C-4DAE66DFA942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9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1FECCFD2-CD0B-174F-AB62-C5A6D6E0864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5E65EF78-AAB1-494F-BA4A-21AB5106D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31A50B93-6533-F040-B8A0-9AFDA1027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98AEC7CB-3ACB-BC48-8895-D9B8AEC8FC1F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38EFA2E7-3E58-1047-82A6-6123154DD24E}"/>
                    </a:ext>
                  </a:extLst>
                </p:cNvPr>
                <p:cNvCxnSpPr>
                  <a:cxnSpLocks/>
                  <a:stCxn id="9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DA5BBA2A-3DE6-D546-BFB0-103CB086D8F2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7030A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85879C-B659-924E-8D94-9467E251A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133EA9E-D40A-9B4C-923A-A3BF55CC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55AE40E-8EF2-1F44-BFD5-88AC43CDC805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55AE40E-8EF2-1F44-BFD5-88AC43CDC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6672F10-E54B-394F-B364-B57097700487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BA88327-EF5C-6441-886D-F4FDBEE09B55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B5BBA53-5828-7B47-B6FC-BFD16B4C7B8B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B5BBA53-5828-7B47-B6FC-BFD16B4C7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07332187-258B-4B49-9977-CC01457FE985}"/>
              </a:ext>
            </a:extLst>
          </p:cNvPr>
          <p:cNvSpPr/>
          <p:nvPr/>
        </p:nvSpPr>
        <p:spPr>
          <a:xfrm>
            <a:off x="1770580" y="4545501"/>
            <a:ext cx="163517" cy="15824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D5629C2-24D4-B049-8CD5-2547DC70BBEE}"/>
              </a:ext>
            </a:extLst>
          </p:cNvPr>
          <p:cNvCxnSpPr>
            <a:cxnSpLocks/>
          </p:cNvCxnSpPr>
          <p:nvPr/>
        </p:nvCxnSpPr>
        <p:spPr>
          <a:xfrm flipH="1" flipV="1">
            <a:off x="1812490" y="4619453"/>
            <a:ext cx="390368" cy="5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805F36-1E94-5E4B-B161-9944AC1071E2}"/>
              </a:ext>
            </a:extLst>
          </p:cNvPr>
          <p:cNvCxnSpPr/>
          <p:nvPr/>
        </p:nvCxnSpPr>
        <p:spPr>
          <a:xfrm>
            <a:off x="2202858" y="3794760"/>
            <a:ext cx="0" cy="1087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>
            <a:extLst>
              <a:ext uri="{FF2B5EF4-FFF2-40B4-BE49-F238E27FC236}">
                <a16:creationId xmlns:a16="http://schemas.microsoft.com/office/drawing/2014/main" id="{C61952E3-3133-A960-648D-E9BCA4090CC6}"/>
              </a:ext>
            </a:extLst>
          </p:cNvPr>
          <p:cNvSpPr/>
          <p:nvPr/>
        </p:nvSpPr>
        <p:spPr>
          <a:xfrm>
            <a:off x="2684080" y="4101747"/>
            <a:ext cx="179091" cy="258086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AF8771-5DEE-9465-94CB-CA9AFE0CA93A}"/>
                  </a:ext>
                </a:extLst>
              </p:cNvPr>
              <p:cNvSpPr txBox="1"/>
              <p:nvPr/>
            </p:nvSpPr>
            <p:spPr>
              <a:xfrm>
                <a:off x="1493148" y="5013212"/>
                <a:ext cx="980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AF8771-5DEE-9465-94CB-CA9AFE0C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148" y="5013212"/>
                <a:ext cx="9801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073BBC-6042-4E6C-ABBF-71C3F629C5E9}"/>
              </a:ext>
            </a:extLst>
          </p:cNvPr>
          <p:cNvSpPr txBox="1"/>
          <p:nvPr/>
        </p:nvSpPr>
        <p:spPr>
          <a:xfrm>
            <a:off x="-8052" y="2662"/>
            <a:ext cx="122000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How </a:t>
            </a:r>
            <a:r>
              <a:rPr lang="en-US" sz="2400" b="1" dirty="0" err="1"/>
              <a:t>Raoult</a:t>
            </a:r>
            <a:r>
              <a:rPr lang="en-US" sz="2400" b="1" dirty="0"/>
              <a:t> explains freezing point depression</a:t>
            </a:r>
          </a:p>
        </p:txBody>
      </p:sp>
      <p:pic>
        <p:nvPicPr>
          <p:cNvPr id="1026" name="Picture 2" descr="Wallpaper : iceberg, Arctic, Freezing, melting, sea ice, arctic ocean, polar ice cap, ice cap ...">
            <a:extLst>
              <a:ext uri="{FF2B5EF4-FFF2-40B4-BE49-F238E27FC236}">
                <a16:creationId xmlns:a16="http://schemas.microsoft.com/office/drawing/2014/main" id="{140E8954-605C-E215-CFD2-2F64561C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49" y="1609083"/>
            <a:ext cx="5624891" cy="36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1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073BBC-6042-4E6C-ABBF-71C3F629C5E9}"/>
              </a:ext>
            </a:extLst>
          </p:cNvPr>
          <p:cNvSpPr txBox="1"/>
          <p:nvPr/>
        </p:nvSpPr>
        <p:spPr>
          <a:xfrm>
            <a:off x="-8052" y="2662"/>
            <a:ext cx="122000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 connection between </a:t>
            </a:r>
            <a:r>
              <a:rPr lang="en-US" sz="2400" b="1" dirty="0" err="1"/>
              <a:t>Raoult</a:t>
            </a:r>
            <a:r>
              <a:rPr lang="en-US" sz="2400" b="1" dirty="0"/>
              <a:t> and Blagden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2A9AD3-76CC-0FB1-2F01-5D50575B01E5}"/>
              </a:ext>
            </a:extLst>
          </p:cNvPr>
          <p:cNvGrpSpPr/>
          <p:nvPr/>
        </p:nvGrpSpPr>
        <p:grpSpPr>
          <a:xfrm>
            <a:off x="6265964" y="2074670"/>
            <a:ext cx="4865332" cy="1990316"/>
            <a:chOff x="720130" y="4601670"/>
            <a:chExt cx="4865332" cy="199031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C44C4D-C9AD-54BC-BE84-4FC14CE79370}"/>
                </a:ext>
              </a:extLst>
            </p:cNvPr>
            <p:cNvGrpSpPr/>
            <p:nvPr/>
          </p:nvGrpSpPr>
          <p:grpSpPr>
            <a:xfrm>
              <a:off x="720130" y="4700489"/>
              <a:ext cx="3128858" cy="1891497"/>
              <a:chOff x="6594134" y="3406843"/>
              <a:chExt cx="4086660" cy="285983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3AB8A3-9254-C52F-2CC3-C8B28D67F80C}"/>
                  </a:ext>
                </a:extLst>
              </p:cNvPr>
              <p:cNvGrpSpPr/>
              <p:nvPr/>
            </p:nvGrpSpPr>
            <p:grpSpPr>
              <a:xfrm>
                <a:off x="6594134" y="3406843"/>
                <a:ext cx="4086660" cy="2859837"/>
                <a:chOff x="6308476" y="3897886"/>
                <a:chExt cx="4086660" cy="285983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D864083-64A0-1E4E-12D3-AC80AF5FDFDF}"/>
                    </a:ext>
                  </a:extLst>
                </p:cNvPr>
                <p:cNvGrpSpPr/>
                <p:nvPr/>
              </p:nvGrpSpPr>
              <p:grpSpPr>
                <a:xfrm>
                  <a:off x="6668396" y="4643304"/>
                  <a:ext cx="2845474" cy="1732125"/>
                  <a:chOff x="6626831" y="4463192"/>
                  <a:chExt cx="2845474" cy="1732125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1E781D8-A88A-B77F-289D-C73FD1851DA9}"/>
                      </a:ext>
                    </a:extLst>
                  </p:cNvPr>
                  <p:cNvCxnSpPr/>
                  <p:nvPr/>
                </p:nvCxnSpPr>
                <p:spPr>
                  <a:xfrm>
                    <a:off x="6626831" y="4463192"/>
                    <a:ext cx="0" cy="173212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AEAC2AED-C4C8-0F3C-7336-18C38707B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832" y="6184945"/>
                    <a:ext cx="2845473" cy="1037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b="1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a14:m>
                      <a:r>
                        <a:rPr lang="en-US" sz="22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273" r="-6818" b="-60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8A425A7-8AE9-66DB-2225-1DD1BC42F2AC}"/>
                    </a:ext>
                  </a:extLst>
                </p:cNvPr>
                <p:cNvSpPr/>
                <p:nvPr/>
              </p:nvSpPr>
              <p:spPr>
                <a:xfrm>
                  <a:off x="7038109" y="5985162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721D772-2BBE-C193-4B9C-1DFCFEFEDF15}"/>
                    </a:ext>
                  </a:extLst>
                </p:cNvPr>
                <p:cNvSpPr/>
                <p:nvPr/>
              </p:nvSpPr>
              <p:spPr>
                <a:xfrm>
                  <a:off x="6594762" y="6289967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2B1AB7-A4D6-EF35-7B5D-067CF77F22C6}"/>
                    </a:ext>
                  </a:extLst>
                </p:cNvPr>
                <p:cNvSpPr/>
                <p:nvPr/>
              </p:nvSpPr>
              <p:spPr>
                <a:xfrm>
                  <a:off x="7620002" y="5694214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0DDF029-27ED-C59B-59A1-4309EFB8AA00}"/>
                    </a:ext>
                  </a:extLst>
                </p:cNvPr>
                <p:cNvSpPr/>
                <p:nvPr/>
              </p:nvSpPr>
              <p:spPr>
                <a:xfrm>
                  <a:off x="8077202" y="5472540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A87DC3-64B6-78DE-3077-68BC82187802}"/>
                    </a:ext>
                  </a:extLst>
                </p:cNvPr>
                <p:cNvSpPr/>
                <p:nvPr/>
              </p:nvSpPr>
              <p:spPr>
                <a:xfrm>
                  <a:off x="8589820" y="5250866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D3A59D-52DD-2048-C75D-3CB3A162A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2110" y="4644900"/>
                <a:ext cx="2364192" cy="12667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/>
                <p:nvPr/>
              </p:nvSpPr>
              <p:spPr>
                <a:xfrm>
                  <a:off x="1558997" y="4601670"/>
                  <a:ext cx="402646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Blagden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997" y="4601670"/>
                  <a:ext cx="4026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201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7D8D2E-2278-3B71-CFB2-7158DC51AB37}"/>
              </a:ext>
            </a:extLst>
          </p:cNvPr>
          <p:cNvGrpSpPr/>
          <p:nvPr/>
        </p:nvGrpSpPr>
        <p:grpSpPr>
          <a:xfrm>
            <a:off x="956066" y="1495868"/>
            <a:ext cx="4153703" cy="3414339"/>
            <a:chOff x="523124" y="717394"/>
            <a:chExt cx="4153703" cy="34143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322B5E-D756-669F-D92B-59CE0ABE7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3124" y="717394"/>
              <a:ext cx="3496674" cy="3414339"/>
              <a:chOff x="523123" y="717394"/>
              <a:chExt cx="4928721" cy="481266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26C3BD5-3566-7E42-8A7A-20CEF27BD32F}"/>
                  </a:ext>
                </a:extLst>
              </p:cNvPr>
              <p:cNvGrpSpPr/>
              <p:nvPr/>
            </p:nvGrpSpPr>
            <p:grpSpPr>
              <a:xfrm>
                <a:off x="523123" y="717394"/>
                <a:ext cx="4928721" cy="4812665"/>
                <a:chOff x="523123" y="717394"/>
                <a:chExt cx="4928721" cy="4812665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5139C9B-6C82-D94C-BA08-60C7290D8678}"/>
                    </a:ext>
                  </a:extLst>
                </p:cNvPr>
                <p:cNvGrpSpPr/>
                <p:nvPr/>
              </p:nvGrpSpPr>
              <p:grpSpPr>
                <a:xfrm>
                  <a:off x="523123" y="828967"/>
                  <a:ext cx="4672414" cy="4701092"/>
                  <a:chOff x="1376694" y="1157097"/>
                  <a:chExt cx="4672414" cy="4701092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82DA82CD-7BB6-9D4E-B0BB-83C93B7EDDD5}"/>
                      </a:ext>
                    </a:extLst>
                  </p:cNvPr>
                  <p:cNvGrpSpPr/>
                  <p:nvPr/>
                </p:nvGrpSpPr>
                <p:grpSpPr>
                  <a:xfrm>
                    <a:off x="1376694" y="1157097"/>
                    <a:ext cx="4672414" cy="4701092"/>
                    <a:chOff x="4270169" y="240930"/>
                    <a:chExt cx="3148181" cy="2988982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060CFEB7-0152-294B-A6AF-1F8A68EB6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70169" y="240930"/>
                      <a:ext cx="3148181" cy="2988982"/>
                      <a:chOff x="8122016" y="738525"/>
                      <a:chExt cx="3611879" cy="3372641"/>
                    </a:xfrm>
                  </p:grpSpPr>
                  <p:grpSp>
                    <p:nvGrpSpPr>
                      <p:cNvPr id="91" name="Group 90">
                        <a:extLst>
                          <a:ext uri="{FF2B5EF4-FFF2-40B4-BE49-F238E27FC236}">
                            <a16:creationId xmlns:a16="http://schemas.microsoft.com/office/drawing/2014/main" id="{8F0689FF-CFA8-754D-B30C-4DAE66DFA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22016" y="738525"/>
                        <a:ext cx="3611879" cy="3372641"/>
                        <a:chOff x="223734" y="1499666"/>
                        <a:chExt cx="3074185" cy="3352100"/>
                      </a:xfrm>
                    </p:grpSpPr>
                    <p:pic>
                      <p:nvPicPr>
                        <p:cNvPr id="93" name="Picture 2" descr="Image result for phase diagrams">
                          <a:extLst>
                            <a:ext uri="{FF2B5EF4-FFF2-40B4-BE49-F238E27FC236}">
                              <a16:creationId xmlns:a16="http://schemas.microsoft.com/office/drawing/2014/main" id="{1FECCFD2-CD0B-174F-AB62-C5A6D6E086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773" b="5795"/>
                        <a:stretch/>
                      </p:blipFill>
                      <p:spPr bwMode="auto">
                        <a:xfrm>
                          <a:off x="406438" y="1828307"/>
                          <a:ext cx="2891481" cy="26324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94" name="Rectangle 93">
                          <a:extLst>
                            <a:ext uri="{FF2B5EF4-FFF2-40B4-BE49-F238E27FC236}">
                              <a16:creationId xmlns:a16="http://schemas.microsoft.com/office/drawing/2014/main" id="{5E65EF78-AAB1-494F-BA4A-21AB5106DC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3734" y="1499666"/>
                          <a:ext cx="343364" cy="461665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P</a:t>
                          </a:r>
                        </a:p>
                      </p:txBody>
                    </p:sp>
                    <p:sp>
                      <p:nvSpPr>
                        <p:cNvPr id="95" name="Rectangle 94">
                          <a:extLst>
                            <a:ext uri="{FF2B5EF4-FFF2-40B4-BE49-F238E27FC236}">
                              <a16:creationId xmlns:a16="http://schemas.microsoft.com/office/drawing/2014/main" id="{31A50B93-6533-F040-B8A0-9AFDA1027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47899" y="4390101"/>
                          <a:ext cx="335348" cy="461665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T</a:t>
                          </a:r>
                        </a:p>
                      </p:txBody>
                    </p:sp>
                  </p:grpSp>
                  <p:sp>
                    <p:nvSpPr>
                      <p:cNvPr id="92" name="Freeform 91">
                        <a:extLst>
                          <a:ext uri="{FF2B5EF4-FFF2-40B4-BE49-F238E27FC236}">
                            <a16:creationId xmlns:a16="http://schemas.microsoft.com/office/drawing/2014/main" id="{98AEC7CB-3ACB-BC48-8895-D9B8AEC8F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83213" y="1968497"/>
                        <a:ext cx="1823428" cy="1241951"/>
                      </a:xfrm>
                      <a:custGeom>
                        <a:avLst/>
                        <a:gdLst>
                          <a:gd name="connsiteX0" fmla="*/ 0 w 1823428"/>
                          <a:gd name="connsiteY0" fmla="*/ 1241951 h 1241951"/>
                          <a:gd name="connsiteX1" fmla="*/ 353961 w 1823428"/>
                          <a:gd name="connsiteY1" fmla="*/ 1153461 h 1241951"/>
                          <a:gd name="connsiteX2" fmla="*/ 693174 w 1823428"/>
                          <a:gd name="connsiteY2" fmla="*/ 1064970 h 1241951"/>
                          <a:gd name="connsiteX3" fmla="*/ 988142 w 1823428"/>
                          <a:gd name="connsiteY3" fmla="*/ 917486 h 1241951"/>
                          <a:gd name="connsiteX4" fmla="*/ 1283110 w 1823428"/>
                          <a:gd name="connsiteY4" fmla="*/ 725757 h 1241951"/>
                          <a:gd name="connsiteX5" fmla="*/ 1548581 w 1823428"/>
                          <a:gd name="connsiteY5" fmla="*/ 460286 h 1241951"/>
                          <a:gd name="connsiteX6" fmla="*/ 1799303 w 1823428"/>
                          <a:gd name="connsiteY6" fmla="*/ 32583 h 1241951"/>
                          <a:gd name="connsiteX7" fmla="*/ 1799303 w 1823428"/>
                          <a:gd name="connsiteY7" fmla="*/ 62080 h 12419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823428" h="1241951">
                            <a:moveTo>
                              <a:pt x="0" y="1241951"/>
                            </a:moveTo>
                            <a:lnTo>
                              <a:pt x="353961" y="1153461"/>
                            </a:lnTo>
                            <a:cubicBezTo>
                              <a:pt x="469490" y="1123964"/>
                              <a:pt x="587477" y="1104299"/>
                              <a:pt x="693174" y="1064970"/>
                            </a:cubicBezTo>
                            <a:cubicBezTo>
                              <a:pt x="798871" y="1025641"/>
                              <a:pt x="889819" y="974021"/>
                              <a:pt x="988142" y="917486"/>
                            </a:cubicBezTo>
                            <a:cubicBezTo>
                              <a:pt x="1086465" y="860950"/>
                              <a:pt x="1189704" y="801957"/>
                              <a:pt x="1283110" y="725757"/>
                            </a:cubicBezTo>
                            <a:cubicBezTo>
                              <a:pt x="1376517" y="649557"/>
                              <a:pt x="1462549" y="575815"/>
                              <a:pt x="1548581" y="460286"/>
                            </a:cubicBezTo>
                            <a:cubicBezTo>
                              <a:pt x="1634613" y="344757"/>
                              <a:pt x="1757516" y="98951"/>
                              <a:pt x="1799303" y="32583"/>
                            </a:cubicBezTo>
                            <a:cubicBezTo>
                              <a:pt x="1841090" y="-33785"/>
                              <a:pt x="1820196" y="14147"/>
                              <a:pt x="1799303" y="62080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38EFA2E7-3E58-1047-82A6-6123154DD24E}"/>
                        </a:ext>
                      </a:extLst>
                    </p:cNvPr>
                    <p:cNvCxnSpPr>
                      <a:cxnSpLocks/>
                      <a:stCxn id="92" idx="5"/>
                    </p:cNvCxnSpPr>
                    <p:nvPr/>
                  </p:nvCxnSpPr>
                  <p:spPr>
                    <a:xfrm flipV="1">
                      <a:off x="6806386" y="1228099"/>
                      <a:ext cx="300338" cy="510811"/>
                    </a:xfrm>
                    <a:prstGeom prst="straightConnector1">
                      <a:avLst/>
                    </a:prstGeom>
                    <a:ln w="1016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DA5BBA2A-3DE6-D546-BFB0-103CB086D8F2}"/>
                      </a:ext>
                    </a:extLst>
                  </p:cNvPr>
                  <p:cNvSpPr/>
                  <p:nvPr/>
                </p:nvSpPr>
                <p:spPr>
                  <a:xfrm>
                    <a:off x="2679701" y="3023942"/>
                    <a:ext cx="2969102" cy="1929057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7030A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7185879C-B659-924E-8D94-9467E251A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2480" r="8245" b="1865"/>
                <a:stretch/>
              </p:blipFill>
              <p:spPr>
                <a:xfrm rot="20613095">
                  <a:off x="1728344" y="1279381"/>
                  <a:ext cx="558091" cy="2835686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D133EA9E-D40A-9B4C-923A-A3BF55CC7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67578" b="233"/>
                <a:stretch/>
              </p:blipFill>
              <p:spPr>
                <a:xfrm>
                  <a:off x="2363350" y="717394"/>
                  <a:ext cx="358234" cy="28433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955AE40E-8EF2-1F44-BFD5-88AC43CDC8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1350" y="2563911"/>
                      <a:ext cx="1234146" cy="4698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955AE40E-8EF2-1F44-BFD5-88AC43CDC8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1350" y="2563911"/>
                      <a:ext cx="1234146" cy="46980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4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6672F10-E54B-394F-B364-B57097700487}"/>
                    </a:ext>
                  </a:extLst>
                </p:cNvPr>
                <p:cNvSpPr/>
                <p:nvPr/>
              </p:nvSpPr>
              <p:spPr>
                <a:xfrm>
                  <a:off x="2121100" y="4187361"/>
                  <a:ext cx="163517" cy="1582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BA88327-EF5C-6441-886D-F4FDBEE09B55}"/>
                    </a:ext>
                  </a:extLst>
                </p:cNvPr>
                <p:cNvCxnSpPr/>
                <p:nvPr/>
              </p:nvCxnSpPr>
              <p:spPr>
                <a:xfrm>
                  <a:off x="784060" y="4258638"/>
                  <a:ext cx="33582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B5BBA53-5828-7B47-B6FC-BFD16B4C7B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21" y="3944793"/>
                      <a:ext cx="24570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B5BBA53-5828-7B47-B6FC-BFD16B4C7B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21" y="3944793"/>
                      <a:ext cx="2457023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461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332187-258B-4B49-9977-CC01457FE985}"/>
                  </a:ext>
                </a:extLst>
              </p:cNvPr>
              <p:cNvSpPr/>
              <p:nvPr/>
            </p:nvSpPr>
            <p:spPr>
              <a:xfrm>
                <a:off x="1770580" y="4545501"/>
                <a:ext cx="163517" cy="15824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D5629C2-24D4-B049-8CD5-2547DC70B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2490" y="4619453"/>
                <a:ext cx="390368" cy="51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2805F36-1E94-5E4B-B161-9944AC1071E2}"/>
                  </a:ext>
                </a:extLst>
              </p:cNvPr>
              <p:cNvCxnSpPr/>
              <p:nvPr/>
            </p:nvCxnSpPr>
            <p:spPr>
              <a:xfrm>
                <a:off x="2202858" y="3794760"/>
                <a:ext cx="0" cy="108784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C61952E3-3133-A960-648D-E9BCA4090CC6}"/>
                  </a:ext>
                </a:extLst>
              </p:cNvPr>
              <p:cNvSpPr/>
              <p:nvPr/>
            </p:nvSpPr>
            <p:spPr>
              <a:xfrm>
                <a:off x="2684080" y="4101747"/>
                <a:ext cx="179091" cy="258086"/>
              </a:xfrm>
              <a:prstGeom prst="down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AF8771-5DEE-9465-94CB-CA9AFE0CA93A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148" y="5013212"/>
                    <a:ext cx="9801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AF8771-5DEE-9465-94CB-CA9AFE0CA9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148" y="5013212"/>
                    <a:ext cx="9801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48B7CC-E6AF-E26F-BB39-70C523101153}"/>
                    </a:ext>
                  </a:extLst>
                </p:cNvPr>
                <p:cNvSpPr txBox="1"/>
                <p:nvPr/>
              </p:nvSpPr>
              <p:spPr>
                <a:xfrm>
                  <a:off x="1558996" y="730045"/>
                  <a:ext cx="3117831" cy="4934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Raoult: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48B7CC-E6AF-E26F-BB39-70C523101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996" y="730045"/>
                  <a:ext cx="3117831" cy="493405"/>
                </a:xfrm>
                <a:prstGeom prst="rect">
                  <a:avLst/>
                </a:prstGeom>
                <a:blipFill>
                  <a:blip r:embed="rId10"/>
                  <a:stretch>
                    <a:fillRect l="-2834" t="-75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18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/>
              <p:nvPr/>
            </p:nvSpPr>
            <p:spPr>
              <a:xfrm>
                <a:off x="-8052" y="2662"/>
                <a:ext cx="12200052" cy="70679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Why it’s reasonable to guess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73BBC-6042-4E6C-ABBF-71C3F629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2" y="2662"/>
                <a:ext cx="12200052" cy="706797"/>
              </a:xfrm>
              <a:prstGeom prst="rect">
                <a:avLst/>
              </a:prstGeom>
              <a:blipFill>
                <a:blip r:embed="rId2"/>
                <a:stretch>
                  <a:fillRect l="-832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A2A9AD3-76CC-0FB1-2F01-5D50575B01E5}"/>
              </a:ext>
            </a:extLst>
          </p:cNvPr>
          <p:cNvGrpSpPr/>
          <p:nvPr/>
        </p:nvGrpSpPr>
        <p:grpSpPr>
          <a:xfrm>
            <a:off x="6265964" y="2074670"/>
            <a:ext cx="5194509" cy="1990316"/>
            <a:chOff x="720130" y="4601670"/>
            <a:chExt cx="5194509" cy="199031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C44C4D-C9AD-54BC-BE84-4FC14CE79370}"/>
                </a:ext>
              </a:extLst>
            </p:cNvPr>
            <p:cNvGrpSpPr/>
            <p:nvPr/>
          </p:nvGrpSpPr>
          <p:grpSpPr>
            <a:xfrm>
              <a:off x="720130" y="4700489"/>
              <a:ext cx="3128858" cy="1891497"/>
              <a:chOff x="6594134" y="3406843"/>
              <a:chExt cx="4086660" cy="285983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B3AB8A3-9254-C52F-2CC3-C8B28D67F80C}"/>
                  </a:ext>
                </a:extLst>
              </p:cNvPr>
              <p:cNvGrpSpPr/>
              <p:nvPr/>
            </p:nvGrpSpPr>
            <p:grpSpPr>
              <a:xfrm>
                <a:off x="6594134" y="3406843"/>
                <a:ext cx="4086660" cy="2859837"/>
                <a:chOff x="6308476" y="3897886"/>
                <a:chExt cx="4086660" cy="285983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D864083-64A0-1E4E-12D3-AC80AF5FDFDF}"/>
                    </a:ext>
                  </a:extLst>
                </p:cNvPr>
                <p:cNvGrpSpPr/>
                <p:nvPr/>
              </p:nvGrpSpPr>
              <p:grpSpPr>
                <a:xfrm>
                  <a:off x="6668396" y="4643304"/>
                  <a:ext cx="2845474" cy="1732125"/>
                  <a:chOff x="6626831" y="4463192"/>
                  <a:chExt cx="2845474" cy="1732125"/>
                </a:xfrm>
              </p:grpSpPr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1E781D8-A88A-B77F-289D-C73FD1851DA9}"/>
                      </a:ext>
                    </a:extLst>
                  </p:cNvPr>
                  <p:cNvCxnSpPr/>
                  <p:nvPr/>
                </p:nvCxnSpPr>
                <p:spPr>
                  <a:xfrm>
                    <a:off x="6626831" y="4463192"/>
                    <a:ext cx="0" cy="173212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AEAC2AED-C4C8-0F3C-7336-18C38707B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26832" y="6184945"/>
                    <a:ext cx="2845473" cy="1037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b="1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10F28A06-D715-24EC-2ADF-968BB6A395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2027" y="6134224"/>
                      <a:ext cx="1023109" cy="6234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a14:m>
                      <a:r>
                        <a:rPr lang="en-US" sz="22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F27EAB7-CF28-21ED-4827-86421A1D80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8476" y="3897886"/>
                      <a:ext cx="711116" cy="6234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273" r="-6818" b="-60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8A425A7-8AE9-66DB-2225-1DD1BC42F2AC}"/>
                    </a:ext>
                  </a:extLst>
                </p:cNvPr>
                <p:cNvSpPr/>
                <p:nvPr/>
              </p:nvSpPr>
              <p:spPr>
                <a:xfrm>
                  <a:off x="7038109" y="5985162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721D772-2BBE-C193-4B9C-1DFCFEFEDF15}"/>
                    </a:ext>
                  </a:extLst>
                </p:cNvPr>
                <p:cNvSpPr/>
                <p:nvPr/>
              </p:nvSpPr>
              <p:spPr>
                <a:xfrm>
                  <a:off x="6594762" y="6289967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2B1AB7-A4D6-EF35-7B5D-067CF77F22C6}"/>
                    </a:ext>
                  </a:extLst>
                </p:cNvPr>
                <p:cNvSpPr/>
                <p:nvPr/>
              </p:nvSpPr>
              <p:spPr>
                <a:xfrm>
                  <a:off x="7620002" y="5694214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0DDF029-27ED-C59B-59A1-4309EFB8AA00}"/>
                    </a:ext>
                  </a:extLst>
                </p:cNvPr>
                <p:cNvSpPr/>
                <p:nvPr/>
              </p:nvSpPr>
              <p:spPr>
                <a:xfrm>
                  <a:off x="8077202" y="5472540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DA87DC3-64B6-78DE-3077-68BC82187802}"/>
                    </a:ext>
                  </a:extLst>
                </p:cNvPr>
                <p:cNvSpPr/>
                <p:nvPr/>
              </p:nvSpPr>
              <p:spPr>
                <a:xfrm>
                  <a:off x="8589820" y="5250866"/>
                  <a:ext cx="138546" cy="1501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D3A59D-52DD-2048-C75D-3CB3A162A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2110" y="4644900"/>
                <a:ext cx="2364192" cy="12667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/>
                <p:nvPr/>
              </p:nvSpPr>
              <p:spPr>
                <a:xfrm>
                  <a:off x="1558996" y="4601670"/>
                  <a:ext cx="435564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Blagden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84AA29-AB6A-03E7-149D-2A6646F50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996" y="4601670"/>
                  <a:ext cx="435564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3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7D8D2E-2278-3B71-CFB2-7158DC51AB37}"/>
              </a:ext>
            </a:extLst>
          </p:cNvPr>
          <p:cNvGrpSpPr/>
          <p:nvPr/>
        </p:nvGrpSpPr>
        <p:grpSpPr>
          <a:xfrm>
            <a:off x="956066" y="1495868"/>
            <a:ext cx="4153703" cy="3414339"/>
            <a:chOff x="523124" y="717394"/>
            <a:chExt cx="4153703" cy="34143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322B5E-D756-669F-D92B-59CE0ABE7D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3124" y="717394"/>
              <a:ext cx="3496674" cy="3414339"/>
              <a:chOff x="523123" y="717394"/>
              <a:chExt cx="4928721" cy="481266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26C3BD5-3566-7E42-8A7A-20CEF27BD32F}"/>
                  </a:ext>
                </a:extLst>
              </p:cNvPr>
              <p:cNvGrpSpPr/>
              <p:nvPr/>
            </p:nvGrpSpPr>
            <p:grpSpPr>
              <a:xfrm>
                <a:off x="523123" y="717394"/>
                <a:ext cx="4928721" cy="4812665"/>
                <a:chOff x="523123" y="717394"/>
                <a:chExt cx="4928721" cy="4812665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5139C9B-6C82-D94C-BA08-60C7290D8678}"/>
                    </a:ext>
                  </a:extLst>
                </p:cNvPr>
                <p:cNvGrpSpPr/>
                <p:nvPr/>
              </p:nvGrpSpPr>
              <p:grpSpPr>
                <a:xfrm>
                  <a:off x="523123" y="828967"/>
                  <a:ext cx="4672414" cy="4701092"/>
                  <a:chOff x="1376694" y="1157097"/>
                  <a:chExt cx="4672414" cy="4701092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82DA82CD-7BB6-9D4E-B0BB-83C93B7EDDD5}"/>
                      </a:ext>
                    </a:extLst>
                  </p:cNvPr>
                  <p:cNvGrpSpPr/>
                  <p:nvPr/>
                </p:nvGrpSpPr>
                <p:grpSpPr>
                  <a:xfrm>
                    <a:off x="1376694" y="1157097"/>
                    <a:ext cx="4672414" cy="4701092"/>
                    <a:chOff x="4270169" y="240930"/>
                    <a:chExt cx="3148181" cy="2988982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060CFEB7-0152-294B-A6AF-1F8A68EB6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70169" y="240930"/>
                      <a:ext cx="3148181" cy="2988982"/>
                      <a:chOff x="8122016" y="738525"/>
                      <a:chExt cx="3611879" cy="3372641"/>
                    </a:xfrm>
                  </p:grpSpPr>
                  <p:grpSp>
                    <p:nvGrpSpPr>
                      <p:cNvPr id="91" name="Group 90">
                        <a:extLst>
                          <a:ext uri="{FF2B5EF4-FFF2-40B4-BE49-F238E27FC236}">
                            <a16:creationId xmlns:a16="http://schemas.microsoft.com/office/drawing/2014/main" id="{8F0689FF-CFA8-754D-B30C-4DAE66DFA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22016" y="738525"/>
                        <a:ext cx="3611879" cy="3372641"/>
                        <a:chOff x="223734" y="1499666"/>
                        <a:chExt cx="3074185" cy="3352100"/>
                      </a:xfrm>
                    </p:grpSpPr>
                    <p:pic>
                      <p:nvPicPr>
                        <p:cNvPr id="93" name="Picture 2" descr="Image result for phase diagrams">
                          <a:extLst>
                            <a:ext uri="{FF2B5EF4-FFF2-40B4-BE49-F238E27FC236}">
                              <a16:creationId xmlns:a16="http://schemas.microsoft.com/office/drawing/2014/main" id="{1FECCFD2-CD0B-174F-AB62-C5A6D6E086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773" b="5795"/>
                        <a:stretch/>
                      </p:blipFill>
                      <p:spPr bwMode="auto">
                        <a:xfrm>
                          <a:off x="406438" y="1828307"/>
                          <a:ext cx="2891481" cy="26324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94" name="Rectangle 93">
                          <a:extLst>
                            <a:ext uri="{FF2B5EF4-FFF2-40B4-BE49-F238E27FC236}">
                              <a16:creationId xmlns:a16="http://schemas.microsoft.com/office/drawing/2014/main" id="{5E65EF78-AAB1-494F-BA4A-21AB5106DC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3734" y="1499666"/>
                          <a:ext cx="343364" cy="461665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P</a:t>
                          </a:r>
                        </a:p>
                      </p:txBody>
                    </p:sp>
                    <p:sp>
                      <p:nvSpPr>
                        <p:cNvPr id="95" name="Rectangle 94">
                          <a:extLst>
                            <a:ext uri="{FF2B5EF4-FFF2-40B4-BE49-F238E27FC236}">
                              <a16:creationId xmlns:a16="http://schemas.microsoft.com/office/drawing/2014/main" id="{31A50B93-6533-F040-B8A0-9AFDA1027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47899" y="4390101"/>
                          <a:ext cx="335348" cy="461665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T</a:t>
                          </a:r>
                        </a:p>
                      </p:txBody>
                    </p:sp>
                  </p:grpSp>
                  <p:sp>
                    <p:nvSpPr>
                      <p:cNvPr id="92" name="Freeform 91">
                        <a:extLst>
                          <a:ext uri="{FF2B5EF4-FFF2-40B4-BE49-F238E27FC236}">
                            <a16:creationId xmlns:a16="http://schemas.microsoft.com/office/drawing/2014/main" id="{98AEC7CB-3ACB-BC48-8895-D9B8AEC8F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83213" y="1968497"/>
                        <a:ext cx="1823428" cy="1241951"/>
                      </a:xfrm>
                      <a:custGeom>
                        <a:avLst/>
                        <a:gdLst>
                          <a:gd name="connsiteX0" fmla="*/ 0 w 1823428"/>
                          <a:gd name="connsiteY0" fmla="*/ 1241951 h 1241951"/>
                          <a:gd name="connsiteX1" fmla="*/ 353961 w 1823428"/>
                          <a:gd name="connsiteY1" fmla="*/ 1153461 h 1241951"/>
                          <a:gd name="connsiteX2" fmla="*/ 693174 w 1823428"/>
                          <a:gd name="connsiteY2" fmla="*/ 1064970 h 1241951"/>
                          <a:gd name="connsiteX3" fmla="*/ 988142 w 1823428"/>
                          <a:gd name="connsiteY3" fmla="*/ 917486 h 1241951"/>
                          <a:gd name="connsiteX4" fmla="*/ 1283110 w 1823428"/>
                          <a:gd name="connsiteY4" fmla="*/ 725757 h 1241951"/>
                          <a:gd name="connsiteX5" fmla="*/ 1548581 w 1823428"/>
                          <a:gd name="connsiteY5" fmla="*/ 460286 h 1241951"/>
                          <a:gd name="connsiteX6" fmla="*/ 1799303 w 1823428"/>
                          <a:gd name="connsiteY6" fmla="*/ 32583 h 1241951"/>
                          <a:gd name="connsiteX7" fmla="*/ 1799303 w 1823428"/>
                          <a:gd name="connsiteY7" fmla="*/ 62080 h 12419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823428" h="1241951">
                            <a:moveTo>
                              <a:pt x="0" y="1241951"/>
                            </a:moveTo>
                            <a:lnTo>
                              <a:pt x="353961" y="1153461"/>
                            </a:lnTo>
                            <a:cubicBezTo>
                              <a:pt x="469490" y="1123964"/>
                              <a:pt x="587477" y="1104299"/>
                              <a:pt x="693174" y="1064970"/>
                            </a:cubicBezTo>
                            <a:cubicBezTo>
                              <a:pt x="798871" y="1025641"/>
                              <a:pt x="889819" y="974021"/>
                              <a:pt x="988142" y="917486"/>
                            </a:cubicBezTo>
                            <a:cubicBezTo>
                              <a:pt x="1086465" y="860950"/>
                              <a:pt x="1189704" y="801957"/>
                              <a:pt x="1283110" y="725757"/>
                            </a:cubicBezTo>
                            <a:cubicBezTo>
                              <a:pt x="1376517" y="649557"/>
                              <a:pt x="1462549" y="575815"/>
                              <a:pt x="1548581" y="460286"/>
                            </a:cubicBezTo>
                            <a:cubicBezTo>
                              <a:pt x="1634613" y="344757"/>
                              <a:pt x="1757516" y="98951"/>
                              <a:pt x="1799303" y="32583"/>
                            </a:cubicBezTo>
                            <a:cubicBezTo>
                              <a:pt x="1841090" y="-33785"/>
                              <a:pt x="1820196" y="14147"/>
                              <a:pt x="1799303" y="62080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38EFA2E7-3E58-1047-82A6-6123154DD24E}"/>
                        </a:ext>
                      </a:extLst>
                    </p:cNvPr>
                    <p:cNvCxnSpPr>
                      <a:cxnSpLocks/>
                      <a:stCxn id="92" idx="5"/>
                    </p:cNvCxnSpPr>
                    <p:nvPr/>
                  </p:nvCxnSpPr>
                  <p:spPr>
                    <a:xfrm flipV="1">
                      <a:off x="6806386" y="1228099"/>
                      <a:ext cx="300338" cy="510811"/>
                    </a:xfrm>
                    <a:prstGeom prst="straightConnector1">
                      <a:avLst/>
                    </a:prstGeom>
                    <a:ln w="1016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DA5BBA2A-3DE6-D546-BFB0-103CB086D8F2}"/>
                      </a:ext>
                    </a:extLst>
                  </p:cNvPr>
                  <p:cNvSpPr/>
                  <p:nvPr/>
                </p:nvSpPr>
                <p:spPr>
                  <a:xfrm>
                    <a:off x="2679701" y="3023942"/>
                    <a:ext cx="2969102" cy="1929057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7030A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7185879C-B659-924E-8D94-9467E251A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2480" r="8245" b="1865"/>
                <a:stretch/>
              </p:blipFill>
              <p:spPr>
                <a:xfrm rot="20613095">
                  <a:off x="1728344" y="1279381"/>
                  <a:ext cx="558091" cy="2835686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D133EA9E-D40A-9B4C-923A-A3BF55CC7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67578" b="233"/>
                <a:stretch/>
              </p:blipFill>
              <p:spPr>
                <a:xfrm>
                  <a:off x="2363350" y="717394"/>
                  <a:ext cx="358234" cy="28433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955AE40E-8EF2-1F44-BFD5-88AC43CDC8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1350" y="2563911"/>
                      <a:ext cx="1234146" cy="4698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955AE40E-8EF2-1F44-BFD5-88AC43CDC8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1350" y="2563911"/>
                      <a:ext cx="1234146" cy="46980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4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6672F10-E54B-394F-B364-B57097700487}"/>
                    </a:ext>
                  </a:extLst>
                </p:cNvPr>
                <p:cNvSpPr/>
                <p:nvPr/>
              </p:nvSpPr>
              <p:spPr>
                <a:xfrm>
                  <a:off x="2121100" y="4187361"/>
                  <a:ext cx="163517" cy="1582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BA88327-EF5C-6441-886D-F4FDBEE09B55}"/>
                    </a:ext>
                  </a:extLst>
                </p:cNvPr>
                <p:cNvCxnSpPr/>
                <p:nvPr/>
              </p:nvCxnSpPr>
              <p:spPr>
                <a:xfrm>
                  <a:off x="784060" y="4258638"/>
                  <a:ext cx="33582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B5BBA53-5828-7B47-B6FC-BFD16B4C7B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21" y="3944793"/>
                      <a:ext cx="24570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B5BBA53-5828-7B47-B6FC-BFD16B4C7B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21" y="3944793"/>
                      <a:ext cx="2457023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461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332187-258B-4B49-9977-CC01457FE985}"/>
                  </a:ext>
                </a:extLst>
              </p:cNvPr>
              <p:cNvSpPr/>
              <p:nvPr/>
            </p:nvSpPr>
            <p:spPr>
              <a:xfrm>
                <a:off x="1770580" y="4545501"/>
                <a:ext cx="163517" cy="15824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D5629C2-24D4-B049-8CD5-2547DC70B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2490" y="4619453"/>
                <a:ext cx="390368" cy="51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2805F36-1E94-5E4B-B161-9944AC1071E2}"/>
                  </a:ext>
                </a:extLst>
              </p:cNvPr>
              <p:cNvCxnSpPr/>
              <p:nvPr/>
            </p:nvCxnSpPr>
            <p:spPr>
              <a:xfrm>
                <a:off x="2202858" y="3794760"/>
                <a:ext cx="0" cy="108784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C61952E3-3133-A960-648D-E9BCA4090CC6}"/>
                  </a:ext>
                </a:extLst>
              </p:cNvPr>
              <p:cNvSpPr/>
              <p:nvPr/>
            </p:nvSpPr>
            <p:spPr>
              <a:xfrm>
                <a:off x="2684080" y="4101747"/>
                <a:ext cx="179091" cy="258086"/>
              </a:xfrm>
              <a:prstGeom prst="down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AF8771-5DEE-9465-94CB-CA9AFE0CA93A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148" y="5013212"/>
                    <a:ext cx="9801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AF8771-5DEE-9465-94CB-CA9AFE0CA9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148" y="5013212"/>
                    <a:ext cx="98017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48B7CC-E6AF-E26F-BB39-70C523101153}"/>
                    </a:ext>
                  </a:extLst>
                </p:cNvPr>
                <p:cNvSpPr txBox="1"/>
                <p:nvPr/>
              </p:nvSpPr>
              <p:spPr>
                <a:xfrm>
                  <a:off x="1558996" y="730045"/>
                  <a:ext cx="3117831" cy="4934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Raoult: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48B7CC-E6AF-E26F-BB39-70C523101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996" y="730045"/>
                  <a:ext cx="3117831" cy="493405"/>
                </a:xfrm>
                <a:prstGeom prst="rect">
                  <a:avLst/>
                </a:prstGeom>
                <a:blipFill>
                  <a:blip r:embed="rId11"/>
                  <a:stretch>
                    <a:fillRect l="-2834" t="-75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44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3941</TotalTime>
  <Words>611</Words>
  <Application>Microsoft Macintosh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74</cp:revision>
  <dcterms:created xsi:type="dcterms:W3CDTF">2021-10-25T15:06:30Z</dcterms:created>
  <dcterms:modified xsi:type="dcterms:W3CDTF">2024-12-08T22:30:12Z</dcterms:modified>
</cp:coreProperties>
</file>